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2" r:id="rId3"/>
    <p:sldId id="260" r:id="rId4"/>
    <p:sldId id="257" r:id="rId5"/>
    <p:sldId id="258" r:id="rId6"/>
    <p:sldId id="259" r:id="rId7"/>
    <p:sldId id="263" r:id="rId8"/>
    <p:sldId id="267" r:id="rId9"/>
    <p:sldId id="269" r:id="rId10"/>
    <p:sldId id="264" r:id="rId11"/>
    <p:sldId id="270" r:id="rId12"/>
    <p:sldId id="272" r:id="rId13"/>
    <p:sldId id="265" r:id="rId14"/>
    <p:sldId id="266" r:id="rId15"/>
    <p:sldId id="268" r:id="rId16"/>
    <p:sldId id="274" r:id="rId17"/>
    <p:sldId id="276" r:id="rId18"/>
    <p:sldId id="278" r:id="rId19"/>
    <p:sldId id="27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Condensed ExtraBold" panose="020B0603050000020004" pitchFamily="34" charset="0"/>
      <p:bold r:id="rId26"/>
      <p:italic r:id="rId27"/>
      <p:boldItalic r:id="rId28"/>
    </p:embeddedFont>
    <p:embeddedFont>
      <p:font typeface="Fira Sans Condensed Light" panose="020B0403050000020004" pitchFamily="34" charset="0"/>
      <p:regular r:id="rId29"/>
      <p:italic r:id="rId30"/>
    </p:embeddedFont>
    <p:embeddedFont>
      <p:font typeface="Fira Sans Condensed Medium" panose="020B0603050000020004" pitchFamily="34" charset="0"/>
      <p:regular r:id="rId31"/>
      <p:italic r:id="rId32"/>
    </p:embeddedFont>
    <p:embeddedFont>
      <p:font typeface="Fira Sans Condensed SemiBold" panose="020B06030500000200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 showGuides="1">
      <p:cViewPr varScale="1">
        <p:scale>
          <a:sx n="100" d="100"/>
          <a:sy n="100" d="100"/>
        </p:scale>
        <p:origin x="184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CE7B7-F083-FA42-A33C-00EE155860AF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B5101-A308-DC4A-8AAD-A0709DF35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4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National Security Education Day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www.sohu.com</a:t>
            </a:r>
            <a:r>
              <a:rPr lang="en-US" dirty="0"/>
              <a:t>/a/228225702_391364</a:t>
            </a:r>
          </a:p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/What-do-these-Chinese-propaganda-cartoons-say-and-what-is-the-broader-context</a:t>
            </a:r>
          </a:p>
          <a:p>
            <a:r>
              <a:rPr lang="en-US" dirty="0"/>
              <a:t>https://</a:t>
            </a:r>
            <a:r>
              <a:rPr lang="en-US" dirty="0" err="1"/>
              <a:t>supchina.com</a:t>
            </a:r>
            <a:r>
              <a:rPr lang="en-US" dirty="0"/>
              <a:t>/2018/04/18/national-security-education-day-in-china-puts-emphasis-on-foreign-infiltration/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B5101-A308-DC4A-8AAD-A0709DF358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0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China and national security day vs. Greenpeace invited 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B5101-A308-DC4A-8AAD-A0709DF358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7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1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1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1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5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5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9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7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4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3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66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0" baseline="0">
          <a:solidFill>
            <a:schemeClr val="tx1"/>
          </a:solidFill>
          <a:latin typeface="Fira Sans Condensed SemiBold" panose="020B06030500000200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Fira Sans Condensed Light" panose="020B0403050000020004" pitchFamily="34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Fira Sans Condensed Light" panose="020B0403050000020004" pitchFamily="34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ira Sans Condensed Light" panose="020B0403050000020004" pitchFamily="34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Condensed Light" panose="020B0403050000020004" pitchFamily="34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ira Sans Condensed Light" panose="020B0403050000020004" pitchFamily="34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136">
          <p15:clr>
            <a:srgbClr val="F26B43"/>
          </p15:clr>
        </p15:guide>
        <p15:guide id="4" pos="2544">
          <p15:clr>
            <a:srgbClr val="F26B43"/>
          </p15:clr>
        </p15:guide>
        <p15:guide id="5" pos="5760">
          <p15:clr>
            <a:srgbClr val="F26B43"/>
          </p15:clr>
        </p15:guide>
        <p15:guide id="6" pos="1920">
          <p15:clr>
            <a:srgbClr val="F26B43"/>
          </p15:clr>
        </p15:guide>
        <p15:guide id="7" pos="7488">
          <p15:clr>
            <a:srgbClr val="F26B43"/>
          </p15:clr>
        </p15:guide>
        <p15:guide id="8" pos="96">
          <p15:clr>
            <a:srgbClr val="F26B43"/>
          </p15:clr>
        </p15:guide>
        <p15:guide id="9" orient="horz" pos="4224">
          <p15:clr>
            <a:srgbClr val="F26B43"/>
          </p15:clr>
        </p15:guide>
        <p15:guide id="10" pos="3936">
          <p15:clr>
            <a:srgbClr val="F26B43"/>
          </p15:clr>
        </p15:guide>
        <p15:guide id="11" pos="3744">
          <p15:clr>
            <a:srgbClr val="F26B43"/>
          </p15:clr>
        </p15:guide>
        <p15:guide id="12" pos="5236">
          <p15:clr>
            <a:srgbClr val="F26B43"/>
          </p15:clr>
        </p15:guide>
        <p15:guide id="13" pos="5040">
          <p15:clr>
            <a:srgbClr val="F26B43"/>
          </p15:clr>
        </p15:guide>
        <p15:guide id="14" pos="2640">
          <p15:clr>
            <a:srgbClr val="F26B43"/>
          </p15:clr>
        </p15:guide>
        <p15:guide id="15" pos="2448">
          <p15:clr>
            <a:srgbClr val="F26B43"/>
          </p15:clr>
        </p15:guide>
        <p15:guide id="16" pos="2020">
          <p15:clr>
            <a:srgbClr val="F26B43"/>
          </p15:clr>
        </p15:guide>
        <p15:guide id="17" pos="1800">
          <p15:clr>
            <a:srgbClr val="F26B43"/>
          </p15:clr>
        </p15:guide>
        <p15:guide id="18" pos="5860">
          <p15:clr>
            <a:srgbClr val="F26B43"/>
          </p15:clr>
        </p15:guide>
        <p15:guide id="19" pos="5664">
          <p15:clr>
            <a:srgbClr val="F26B43"/>
          </p15:clr>
        </p15:guide>
        <p15:guide id="20" pos="196">
          <p15:clr>
            <a:srgbClr val="F26B43"/>
          </p15:clr>
        </p15:guide>
        <p15:guide id="21" pos="7584">
          <p15:clr>
            <a:srgbClr val="F26B43"/>
          </p15:clr>
        </p15:guide>
        <p15:guide id="22" orient="horz" pos="936">
          <p15:clr>
            <a:srgbClr val="F26B43"/>
          </p15:clr>
        </p15:guide>
        <p15:guide id="23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93A8D-B08F-1E4F-9D01-E97346145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27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solidFill>
                  <a:schemeClr val="bg1"/>
                </a:solidFill>
                <a:latin typeface="Fira Sans Condensed ExtraBold" panose="020B0603050000020004" pitchFamily="34" charset="0"/>
              </a:rPr>
              <a:t>NGOs and Authoritarianism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B8A41-3349-324C-AFB0-193F2A99EFF8}"/>
              </a:ext>
            </a:extLst>
          </p:cNvPr>
          <p:cNvSpPr txBox="1"/>
          <p:nvPr/>
        </p:nvSpPr>
        <p:spPr>
          <a:xfrm>
            <a:off x="2037036" y="4705052"/>
            <a:ext cx="81179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ira Sans Condensed Medium" panose="020B0603050000020004" pitchFamily="34" charset="0"/>
              </a:rPr>
              <a:t>Andrew Heiss, PhD</a:t>
            </a: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Fira Sans Condensed Light" panose="020B0403050000020004" pitchFamily="34" charset="0"/>
              </a:rPr>
              <a:t>Andrew Young School of Policy Studies, Georgia State University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Fira Sans Condensed Light" panose="020B0403050000020004" pitchFamily="34" charset="0"/>
              </a:rPr>
              <a:t>andrewheiss.com</a:t>
            </a:r>
            <a:r>
              <a:rPr lang="en-US" sz="2400" dirty="0">
                <a:solidFill>
                  <a:schemeClr val="bg1"/>
                </a:solidFill>
                <a:latin typeface="Fira Sans Condensed Light" panose="020B0403050000020004" pitchFamily="34" charset="0"/>
              </a:rPr>
              <a:t> • @</a:t>
            </a:r>
            <a:r>
              <a:rPr lang="en-US" sz="2400" dirty="0" err="1">
                <a:solidFill>
                  <a:schemeClr val="bg1"/>
                </a:solidFill>
                <a:latin typeface="Fira Sans Condensed Light" panose="020B0403050000020004" pitchFamily="34" charset="0"/>
              </a:rPr>
              <a:t>andrewheiss</a:t>
            </a:r>
            <a:endParaRPr lang="en-US" sz="2400" dirty="0">
              <a:solidFill>
                <a:schemeClr val="bg1"/>
              </a:solidFill>
              <a:latin typeface="Fira Sans Condensed Light" panose="020B0403050000020004" pitchFamily="34" charset="0"/>
            </a:endParaRPr>
          </a:p>
          <a:p>
            <a:pPr algn="ctr">
              <a:spcBef>
                <a:spcPts val="1200"/>
              </a:spcBef>
            </a:pPr>
            <a:r>
              <a:rPr lang="en-US" sz="2400" dirty="0">
                <a:solidFill>
                  <a:schemeClr val="bg1"/>
                </a:solidFill>
                <a:latin typeface="Fira Sans Condensed Light" panose="020B0403050000020004" pitchFamily="34" charset="0"/>
              </a:rPr>
              <a:t>November 5, 2019</a:t>
            </a:r>
          </a:p>
        </p:txBody>
      </p:sp>
    </p:spTree>
    <p:extLst>
      <p:ext uri="{BB962C8B-B14F-4D97-AF65-F5344CB8AC3E}">
        <p14:creationId xmlns:p14="http://schemas.microsoft.com/office/powerpoint/2010/main" val="1192272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6E3D-D91E-7944-BCCA-6614F150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2343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NGOs as Institutions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1AE7-9EE7-F042-89DA-4615308A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3381"/>
            <a:ext cx="10515600" cy="205626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Collaborators, opponents, or substitutes?</a:t>
            </a:r>
          </a:p>
        </p:txBody>
      </p:sp>
    </p:spTree>
    <p:extLst>
      <p:ext uri="{BB962C8B-B14F-4D97-AF65-F5344CB8AC3E}">
        <p14:creationId xmlns:p14="http://schemas.microsoft.com/office/powerpoint/2010/main" val="79301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My argument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34DF9-254F-DC47-9209-BA7CD00408B6}"/>
              </a:ext>
            </a:extLst>
          </p:cNvPr>
          <p:cNvSpPr txBox="1"/>
          <p:nvPr/>
        </p:nvSpPr>
        <p:spPr>
          <a:xfrm>
            <a:off x="1761100" y="2274838"/>
            <a:ext cx="8669799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NGOs are yet another institution that dictators have to deal with when pursuing regime stability</a:t>
            </a:r>
          </a:p>
        </p:txBody>
      </p:sp>
    </p:spTree>
    <p:extLst>
      <p:ext uri="{BB962C8B-B14F-4D97-AF65-F5344CB8AC3E}">
        <p14:creationId xmlns:p14="http://schemas.microsoft.com/office/powerpoint/2010/main" val="18259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NGOs in dictatorships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34DF9-254F-DC47-9209-BA7CD00408B6}"/>
              </a:ext>
            </a:extLst>
          </p:cNvPr>
          <p:cNvSpPr txBox="1"/>
          <p:nvPr/>
        </p:nvSpPr>
        <p:spPr>
          <a:xfrm>
            <a:off x="2155182" y="1485900"/>
            <a:ext cx="7881635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Bowling leagues, networks, </a:t>
            </a:r>
            <a:b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and </a:t>
            </a:r>
            <a:r>
              <a:rPr lang="en-US" sz="4800" b="1" dirty="0">
                <a:solidFill>
                  <a:schemeClr val="accent5"/>
                </a:solidFill>
                <a:latin typeface="Fira Sans Condensed SemiBold" panose="020B0603050000020004" pitchFamily="34" charset="0"/>
              </a:rPr>
              <a:t>supporting</a:t>
            </a: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 state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E5A5D-ACF7-0549-9C7D-FF3B9705069D}"/>
              </a:ext>
            </a:extLst>
          </p:cNvPr>
          <p:cNvSpPr txBox="1"/>
          <p:nvPr/>
        </p:nvSpPr>
        <p:spPr>
          <a:xfrm>
            <a:off x="2155181" y="3238500"/>
            <a:ext cx="7881635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“Standing up to city hall” </a:t>
            </a:r>
            <a:b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and </a:t>
            </a:r>
            <a:r>
              <a:rPr lang="en-US" sz="4800" b="1" dirty="0">
                <a:solidFill>
                  <a:schemeClr val="accent5"/>
                </a:solidFill>
                <a:latin typeface="Fira Sans Condensed SemiBold" panose="020B0603050000020004" pitchFamily="34" charset="0"/>
              </a:rPr>
              <a:t>challenging</a:t>
            </a: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 state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8F6E5-F20E-8742-BFE5-8258674381A3}"/>
              </a:ext>
            </a:extLst>
          </p:cNvPr>
          <p:cNvSpPr txBox="1"/>
          <p:nvPr/>
        </p:nvSpPr>
        <p:spPr>
          <a:xfrm>
            <a:off x="2155180" y="4991100"/>
            <a:ext cx="7881635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NGO fiefdoms </a:t>
            </a:r>
            <a:b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and </a:t>
            </a:r>
            <a:r>
              <a:rPr lang="en-US" sz="4800" b="1" dirty="0">
                <a:solidFill>
                  <a:schemeClr val="accent5"/>
                </a:solidFill>
                <a:latin typeface="Fira Sans Condensed SemiBold" panose="020B0603050000020004" pitchFamily="34" charset="0"/>
              </a:rPr>
              <a:t>replacing</a:t>
            </a:r>
            <a:r>
              <a:rPr lang="en-US" sz="4800" b="1" dirty="0">
                <a:solidFill>
                  <a:schemeClr val="accent3"/>
                </a:solidFill>
                <a:latin typeface="Fira Sans Condensed SemiBold" panose="020B0603050000020004" pitchFamily="34" charset="0"/>
              </a:rPr>
              <a:t> state power</a:t>
            </a:r>
          </a:p>
        </p:txBody>
      </p:sp>
    </p:spTree>
    <p:extLst>
      <p:ext uri="{BB962C8B-B14F-4D97-AF65-F5344CB8AC3E}">
        <p14:creationId xmlns:p14="http://schemas.microsoft.com/office/powerpoint/2010/main" val="422145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6E3D-D91E-7944-BCCA-6614F150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2343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NGO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1AE7-9EE7-F042-89DA-4615308A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3381"/>
            <a:ext cx="10515600" cy="205626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Fitting NGOs into authoritarian calculus</a:t>
            </a:r>
          </a:p>
        </p:txBody>
      </p:sp>
    </p:spTree>
    <p:extLst>
      <p:ext uri="{BB962C8B-B14F-4D97-AF65-F5344CB8AC3E}">
        <p14:creationId xmlns:p14="http://schemas.microsoft.com/office/powerpoint/2010/main" val="530675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80AF7B-1802-2349-98EF-FC17AC62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3106">
            <a:off x="623580" y="938378"/>
            <a:ext cx="6077846" cy="2241206"/>
          </a:xfrm>
          <a:prstGeom prst="rect">
            <a:avLst/>
          </a:prstGeom>
          <a:ln w="19050">
            <a:solidFill>
              <a:srgbClr val="333645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EEAF1-0831-1740-911E-9BD3F57DF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978">
            <a:off x="234183" y="2274951"/>
            <a:ext cx="6123731" cy="1982503"/>
          </a:xfrm>
          <a:prstGeom prst="rect">
            <a:avLst/>
          </a:prstGeom>
          <a:ln w="19050">
            <a:solidFill>
              <a:srgbClr val="333645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C7680-9D40-3340-81BF-5D3F62E7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2354">
            <a:off x="1132527" y="3227653"/>
            <a:ext cx="6240348" cy="1518564"/>
          </a:xfrm>
          <a:prstGeom prst="rect">
            <a:avLst/>
          </a:prstGeom>
          <a:ln w="19050">
            <a:solidFill>
              <a:srgbClr val="333645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A6BC6-84E7-694A-BA7B-DD2C945B1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1"/>
          <a:stretch/>
        </p:blipFill>
        <p:spPr>
          <a:xfrm rot="243799">
            <a:off x="901948" y="4469871"/>
            <a:ext cx="5821111" cy="15528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7E91251-CF9A-3949-A81E-4E27A967CE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57" y="850606"/>
            <a:ext cx="3553879" cy="51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3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3D2350-2633-5942-9081-3C27C4D97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6" t="1567" b="4721"/>
          <a:stretch/>
        </p:blipFill>
        <p:spPr>
          <a:xfrm>
            <a:off x="162086" y="0"/>
            <a:ext cx="12029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Costs and benefits of NGOs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34DF9-254F-DC47-9209-BA7CD00408B6}"/>
              </a:ext>
            </a:extLst>
          </p:cNvPr>
          <p:cNvSpPr txBox="1"/>
          <p:nvPr/>
        </p:nvSpPr>
        <p:spPr>
          <a:xfrm>
            <a:off x="311151" y="2073871"/>
            <a:ext cx="563245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Coordinated understanding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26B8F-29A0-2947-82BF-84571050CA0B}"/>
              </a:ext>
            </a:extLst>
          </p:cNvPr>
          <p:cNvSpPr txBox="1"/>
          <p:nvPr/>
        </p:nvSpPr>
        <p:spPr>
          <a:xfrm>
            <a:off x="311151" y="4004829"/>
            <a:ext cx="563245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Boomerangs </a:t>
            </a:r>
            <a:br>
              <a:rPr lang="en-US" sz="48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and spirals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1E82A-694D-994B-8ED9-9E20B8092711}"/>
              </a:ext>
            </a:extLst>
          </p:cNvPr>
          <p:cNvSpPr txBox="1"/>
          <p:nvPr/>
        </p:nvSpPr>
        <p:spPr>
          <a:xfrm>
            <a:off x="6254750" y="2073871"/>
            <a:ext cx="563245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Provide services </a:t>
            </a:r>
            <a:b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for regime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9891-1277-DE45-9162-CED8A5A2EDD9}"/>
              </a:ext>
            </a:extLst>
          </p:cNvPr>
          <p:cNvSpPr txBox="1"/>
          <p:nvPr/>
        </p:nvSpPr>
        <p:spPr>
          <a:xfrm>
            <a:off x="6254750" y="4004829"/>
            <a:ext cx="563245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Bestow legitimacy </a:t>
            </a:r>
            <a:b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</a:br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to regime</a:t>
            </a:r>
          </a:p>
        </p:txBody>
      </p:sp>
    </p:spTree>
    <p:extLst>
      <p:ext uri="{BB962C8B-B14F-4D97-AF65-F5344CB8AC3E}">
        <p14:creationId xmlns:p14="http://schemas.microsoft.com/office/powerpoint/2010/main" val="312474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Legal restrictions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1E82A-694D-994B-8ED9-9E20B8092711}"/>
              </a:ext>
            </a:extLst>
          </p:cNvPr>
          <p:cNvSpPr txBox="1"/>
          <p:nvPr/>
        </p:nvSpPr>
        <p:spPr>
          <a:xfrm>
            <a:off x="1764147" y="2429888"/>
            <a:ext cx="868045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Dictators use laws to avoid costs, reap benefits of NGOs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B5326-EABE-0244-A1F2-2AE0433329F1}"/>
              </a:ext>
            </a:extLst>
          </p:cNvPr>
          <p:cNvSpPr txBox="1"/>
          <p:nvPr/>
        </p:nvSpPr>
        <p:spPr>
          <a:xfrm>
            <a:off x="2073592" y="4330700"/>
            <a:ext cx="3754917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Gatekeeping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6F33E-0B24-F744-9E7E-C9B2D7C01572}"/>
              </a:ext>
            </a:extLst>
          </p:cNvPr>
          <p:cNvSpPr txBox="1"/>
          <p:nvPr/>
        </p:nvSpPr>
        <p:spPr>
          <a:xfrm>
            <a:off x="6169223" y="4330700"/>
            <a:ext cx="3968353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Programmatic</a:t>
            </a:r>
          </a:p>
        </p:txBody>
      </p:sp>
    </p:spTree>
    <p:extLst>
      <p:ext uri="{BB962C8B-B14F-4D97-AF65-F5344CB8AC3E}">
        <p14:creationId xmlns:p14="http://schemas.microsoft.com/office/powerpoint/2010/main" val="223095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Varying enforcement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830E2-E776-3544-8A8C-E49A8C6D0313}"/>
              </a:ext>
            </a:extLst>
          </p:cNvPr>
          <p:cNvSpPr txBox="1"/>
          <p:nvPr/>
        </p:nvSpPr>
        <p:spPr>
          <a:xfrm>
            <a:off x="2517410" y="1528188"/>
            <a:ext cx="7173925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800" b="1" dirty="0">
                <a:solidFill>
                  <a:schemeClr val="accent4"/>
                </a:solidFill>
                <a:latin typeface="Fira Sans Condensed SemiBold" panose="020B0603050000020004" pitchFamily="34" charset="0"/>
              </a:rPr>
              <a:t>Passage and enforcement depend on regime needs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9FB634-91A4-784A-B212-C7B086E2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38" y="3429000"/>
            <a:ext cx="103952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040206-7453-644C-B05B-A308B68DA4CB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44BF25-8184-864A-845C-E88E775B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Adjusting to the legal environment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A80C-6EB3-9245-A292-04DD17BC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772" y="2465970"/>
            <a:ext cx="7923828" cy="293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7A8AD-B099-0145-A4B0-650A58CA0C01}"/>
              </a:ext>
            </a:extLst>
          </p:cNvPr>
          <p:cNvSpPr txBox="1"/>
          <p:nvPr/>
        </p:nvSpPr>
        <p:spPr>
          <a:xfrm>
            <a:off x="582594" y="2083296"/>
            <a:ext cx="2705100" cy="6364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Change staff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07619-2D9E-944F-A328-2AEBA175C86A}"/>
              </a:ext>
            </a:extLst>
          </p:cNvPr>
          <p:cNvSpPr txBox="1"/>
          <p:nvPr/>
        </p:nvSpPr>
        <p:spPr>
          <a:xfrm>
            <a:off x="152400" y="2840273"/>
            <a:ext cx="3565489" cy="6364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Change programs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97F24-585C-474C-A318-23797AD440A0}"/>
              </a:ext>
            </a:extLst>
          </p:cNvPr>
          <p:cNvSpPr txBox="1"/>
          <p:nvPr/>
        </p:nvSpPr>
        <p:spPr>
          <a:xfrm>
            <a:off x="582594" y="3597250"/>
            <a:ext cx="2705100" cy="6364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Change laws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E2668-6D54-F84E-A7AD-467D9B309496}"/>
              </a:ext>
            </a:extLst>
          </p:cNvPr>
          <p:cNvSpPr txBox="1"/>
          <p:nvPr/>
        </p:nvSpPr>
        <p:spPr>
          <a:xfrm>
            <a:off x="288052" y="4354226"/>
            <a:ext cx="3294184" cy="6364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Leave and stop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82CD8-825C-B64C-8503-0FE6C422B28B}"/>
              </a:ext>
            </a:extLst>
          </p:cNvPr>
          <p:cNvSpPr txBox="1"/>
          <p:nvPr/>
        </p:nvSpPr>
        <p:spPr>
          <a:xfrm>
            <a:off x="192593" y="5111202"/>
            <a:ext cx="3485103" cy="63646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Leave and sneak</a:t>
            </a:r>
          </a:p>
        </p:txBody>
      </p:sp>
    </p:spTree>
    <p:extLst>
      <p:ext uri="{BB962C8B-B14F-4D97-AF65-F5344CB8AC3E}">
        <p14:creationId xmlns:p14="http://schemas.microsoft.com/office/powerpoint/2010/main" val="10665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6E3D-D91E-7944-BCCA-6614F150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2343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The Puzzle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1AE7-9EE7-F042-89DA-4615308A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3381"/>
            <a:ext cx="10515600" cy="205626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Why do dictators let NGOs work in their country?</a:t>
            </a:r>
          </a:p>
        </p:txBody>
      </p:sp>
    </p:spTree>
    <p:extLst>
      <p:ext uri="{BB962C8B-B14F-4D97-AF65-F5344CB8AC3E}">
        <p14:creationId xmlns:p14="http://schemas.microsoft.com/office/powerpoint/2010/main" val="13980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88F520D-FA15-EF42-AEEA-20891924C125}"/>
              </a:ext>
            </a:extLst>
          </p:cNvPr>
          <p:cNvGrpSpPr/>
          <p:nvPr/>
        </p:nvGrpSpPr>
        <p:grpSpPr>
          <a:xfrm>
            <a:off x="1008528" y="582254"/>
            <a:ext cx="4019975" cy="5635087"/>
            <a:chOff x="673901" y="980831"/>
            <a:chExt cx="3249706" cy="4555346"/>
          </a:xfrm>
        </p:grpSpPr>
        <p:pic>
          <p:nvPicPr>
            <p:cNvPr id="5" name="Picture 4" descr="LDS Charities Arabic Logo.png">
              <a:extLst>
                <a:ext uri="{FF2B5EF4-FFF2-40B4-BE49-F238E27FC236}">
                  <a16:creationId xmlns:a16="http://schemas.microsoft.com/office/drawing/2014/main" id="{E894D293-7AC3-1041-89C0-6BC7E39D2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55" y="2553873"/>
              <a:ext cx="2945599" cy="29823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FC682-E3F2-7A4A-B719-6AC880DF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01" y="980831"/>
              <a:ext cx="3249706" cy="128850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4E18CC2-BCC6-914F-B35C-3370F592D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76" y="4061655"/>
            <a:ext cx="3079551" cy="2155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9ED01-71F3-E54B-8787-054DCFB785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876" y="743619"/>
            <a:ext cx="5164434" cy="3098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CDCDE-C7A6-984D-B8FC-8E307522B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828" y="4184757"/>
            <a:ext cx="1909482" cy="19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3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5b0988e595225.cdn.sohucs.com/images/20180413/729e819fe74949298be9130a740059b3.jpeg">
            <a:extLst>
              <a:ext uri="{FF2B5EF4-FFF2-40B4-BE49-F238E27FC236}">
                <a16:creationId xmlns:a16="http://schemas.microsoft.com/office/drawing/2014/main" id="{3203BCC9-8B71-B244-88B2-6DD68925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5" y="1425002"/>
            <a:ext cx="5835564" cy="40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051d31475dad465dabe8049497d65989">
            <a:extLst>
              <a:ext uri="{FF2B5EF4-FFF2-40B4-BE49-F238E27FC236}">
                <a16:creationId xmlns:a16="http://schemas.microsoft.com/office/drawing/2014/main" id="{13546219-8B3C-074C-B5BE-94A4B2B2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017" y="1423025"/>
            <a:ext cx="5835564" cy="40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3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40646be228434dd7a05dd2d40810eee6">
            <a:extLst>
              <a:ext uri="{FF2B5EF4-FFF2-40B4-BE49-F238E27FC236}">
                <a16:creationId xmlns:a16="http://schemas.microsoft.com/office/drawing/2014/main" id="{1029EE48-EB92-5A4D-8516-000A87DF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5178"/>
            <a:ext cx="5822950" cy="400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30f33378010a4b538235252734449a1b">
            <a:extLst>
              <a:ext uri="{FF2B5EF4-FFF2-40B4-BE49-F238E27FC236}">
                <a16:creationId xmlns:a16="http://schemas.microsoft.com/office/drawing/2014/main" id="{D08221F0-77AB-8941-919C-230BC12B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1425178"/>
            <a:ext cx="5829300" cy="40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enpeace_china">
            <a:extLst>
              <a:ext uri="{FF2B5EF4-FFF2-40B4-BE49-F238E27FC236}">
                <a16:creationId xmlns:a16="http://schemas.microsoft.com/office/drawing/2014/main" id="{66150CF1-40F0-3D4D-97C5-F169699B4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99" y="1354963"/>
            <a:ext cx="3802401" cy="41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1E8ABC-4B3C-F34C-9BBC-4E5BB9D8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3" y="895663"/>
            <a:ext cx="5578639" cy="506667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2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2206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6E3D-D91E-7944-BCCA-6614F150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23435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Authoritarian Institutions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61AE7-9EE7-F042-89DA-4615308A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3381"/>
            <a:ext cx="10515600" cy="2056269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Dictators aren’t as stable as they appear</a:t>
            </a:r>
          </a:p>
        </p:txBody>
      </p:sp>
    </p:spTree>
    <p:extLst>
      <p:ext uri="{BB962C8B-B14F-4D97-AF65-F5344CB8AC3E}">
        <p14:creationId xmlns:p14="http://schemas.microsoft.com/office/powerpoint/2010/main" val="2382727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A11E1F-09B2-9E41-8EB8-62667C4B6A9E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BB6C46-30C5-A04E-810A-D74DE2A4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Institutional balancing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10534-17FE-0545-ABC8-AF0328EB60BC}"/>
              </a:ext>
            </a:extLst>
          </p:cNvPr>
          <p:cNvSpPr txBox="1"/>
          <p:nvPr/>
        </p:nvSpPr>
        <p:spPr>
          <a:xfrm>
            <a:off x="152400" y="2193699"/>
            <a:ext cx="3886200" cy="3416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To stay in power, dictators must give some power to rival institutions, but in a controlled and safe way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447B9-AC19-F247-9BCB-473DA7C1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1485900"/>
            <a:ext cx="7302500" cy="52871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1D96B4-8592-AD49-92E5-02299B5F7266}"/>
              </a:ext>
            </a:extLst>
          </p:cNvPr>
          <p:cNvSpPr/>
          <p:nvPr/>
        </p:nvSpPr>
        <p:spPr>
          <a:xfrm>
            <a:off x="6248400" y="4826000"/>
            <a:ext cx="7239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976B24-5DE7-B34A-97E9-4BA50D76311E}"/>
              </a:ext>
            </a:extLst>
          </p:cNvPr>
          <p:cNvSpPr/>
          <p:nvPr/>
        </p:nvSpPr>
        <p:spPr>
          <a:xfrm>
            <a:off x="0" y="0"/>
            <a:ext cx="12192000" cy="11974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A42DA-E749-EC4F-92D6-714722E9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“Donning democratic garb”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D2315-252D-7F41-B2F7-AFF97FC1D246}"/>
              </a:ext>
            </a:extLst>
          </p:cNvPr>
          <p:cNvSpPr txBox="1"/>
          <p:nvPr/>
        </p:nvSpPr>
        <p:spPr>
          <a:xfrm>
            <a:off x="2572086" y="1728155"/>
            <a:ext cx="7047828" cy="21236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Dictators use democratic-</a:t>
            </a:r>
            <a:r>
              <a:rPr lang="en-US" sz="4400" b="1" dirty="0" err="1">
                <a:solidFill>
                  <a:schemeClr val="accent2"/>
                </a:solidFill>
                <a:latin typeface="Fira Sans Condensed SemiBold" panose="020B0603050000020004" pitchFamily="34" charset="0"/>
              </a:rPr>
              <a:t>ish</a:t>
            </a:r>
            <a:r>
              <a:rPr lang="en-US" sz="4400" b="1" dirty="0">
                <a:solidFill>
                  <a:schemeClr val="accent2"/>
                </a:solidFill>
                <a:latin typeface="Fira Sans Condensed SemiBold" panose="020B0603050000020004" pitchFamily="34" charset="0"/>
              </a:rPr>
              <a:t> institutions in the service of regime stability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DB418-5C0E-6D4A-B368-44076D51458C}"/>
              </a:ext>
            </a:extLst>
          </p:cNvPr>
          <p:cNvSpPr txBox="1"/>
          <p:nvPr/>
        </p:nvSpPr>
        <p:spPr>
          <a:xfrm>
            <a:off x="3546357" y="4382539"/>
            <a:ext cx="284594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Parliaments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B6119-A7A0-D04D-906E-383E6AAFDAF5}"/>
              </a:ext>
            </a:extLst>
          </p:cNvPr>
          <p:cNvSpPr txBox="1"/>
          <p:nvPr/>
        </p:nvSpPr>
        <p:spPr>
          <a:xfrm>
            <a:off x="6648785" y="4382539"/>
            <a:ext cx="205128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Protests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FEC84-260E-094C-89BD-A21270ED81E2}"/>
              </a:ext>
            </a:extLst>
          </p:cNvPr>
          <p:cNvSpPr txBox="1"/>
          <p:nvPr/>
        </p:nvSpPr>
        <p:spPr>
          <a:xfrm>
            <a:off x="1943772" y="5232821"/>
            <a:ext cx="497954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Independent judiciary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03746-E569-3043-9E41-02BFBAA92C0F}"/>
              </a:ext>
            </a:extLst>
          </p:cNvPr>
          <p:cNvSpPr txBox="1"/>
          <p:nvPr/>
        </p:nvSpPr>
        <p:spPr>
          <a:xfrm>
            <a:off x="7151914" y="5232821"/>
            <a:ext cx="309631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Sans Condensed SemiBold" panose="020B0603050000020004" pitchFamily="34" charset="0"/>
              </a:rPr>
              <a:t>Central banks</a:t>
            </a:r>
          </a:p>
        </p:txBody>
      </p:sp>
    </p:spTree>
    <p:extLst>
      <p:ext uri="{BB962C8B-B14F-4D97-AF65-F5344CB8AC3E}">
        <p14:creationId xmlns:p14="http://schemas.microsoft.com/office/powerpoint/2010/main" val="31180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Viridis infern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C0B57"/>
      </a:accent1>
      <a:accent2>
        <a:srgbClr val="67166E"/>
      </a:accent2>
      <a:accent3>
        <a:srgbClr val="A02A63"/>
      </a:accent3>
      <a:accent4>
        <a:srgbClr val="D34743"/>
      </a:accent4>
      <a:accent5>
        <a:srgbClr val="F57B17"/>
      </a:accent5>
      <a:accent6>
        <a:srgbClr val="FBBE2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267</Words>
  <Application>Microsoft Macintosh PowerPoint</Application>
  <PresentationFormat>Widescreen</PresentationFormat>
  <Paragraphs>52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 Condensed ExtraBold</vt:lpstr>
      <vt:lpstr>Fira Sans Condensed SemiBold</vt:lpstr>
      <vt:lpstr>Calibri</vt:lpstr>
      <vt:lpstr>Arial</vt:lpstr>
      <vt:lpstr>Fira Sans Condensed Medium</vt:lpstr>
      <vt:lpstr>Fira Sans Condensed Light</vt:lpstr>
      <vt:lpstr>1_Office Theme</vt:lpstr>
      <vt:lpstr>NGOs and Authoritarianism</vt:lpstr>
      <vt:lpstr>The Puzzle</vt:lpstr>
      <vt:lpstr>PowerPoint Presentation</vt:lpstr>
      <vt:lpstr>PowerPoint Presentation</vt:lpstr>
      <vt:lpstr>PowerPoint Presentation</vt:lpstr>
      <vt:lpstr>PowerPoint Presentation</vt:lpstr>
      <vt:lpstr>Authoritarian Institutions</vt:lpstr>
      <vt:lpstr>Institutional balancing</vt:lpstr>
      <vt:lpstr>“Donning democratic garb”</vt:lpstr>
      <vt:lpstr>NGOs as Institutions</vt:lpstr>
      <vt:lpstr>My argument</vt:lpstr>
      <vt:lpstr>NGOs in dictatorships</vt:lpstr>
      <vt:lpstr>NGO Restrictions</vt:lpstr>
      <vt:lpstr>PowerPoint Presentation</vt:lpstr>
      <vt:lpstr>PowerPoint Presentation</vt:lpstr>
      <vt:lpstr>Costs and benefits of NGOs</vt:lpstr>
      <vt:lpstr>Legal restrictions</vt:lpstr>
      <vt:lpstr>Varying enforcement</vt:lpstr>
      <vt:lpstr>Adjusting to the legal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Heiss</dc:creator>
  <cp:lastModifiedBy>Andrew Heiss</cp:lastModifiedBy>
  <cp:revision>11</cp:revision>
  <dcterms:created xsi:type="dcterms:W3CDTF">2019-11-05T15:47:37Z</dcterms:created>
  <dcterms:modified xsi:type="dcterms:W3CDTF">2019-11-05T18:22:58Z</dcterms:modified>
</cp:coreProperties>
</file>